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notesMasterIdLst>
    <p:notesMasterId r:id="rId12"/>
  </p:notesMasterIdLst>
  <p:sldIdLst>
    <p:sldId id="256" r:id="rId2"/>
    <p:sldId id="277" r:id="rId3"/>
    <p:sldId id="261" r:id="rId4"/>
    <p:sldId id="260" r:id="rId5"/>
    <p:sldId id="300" r:id="rId6"/>
    <p:sldId id="301" r:id="rId7"/>
    <p:sldId id="302" r:id="rId8"/>
    <p:sldId id="304" r:id="rId9"/>
    <p:sldId id="305" r:id="rId10"/>
    <p:sldId id="307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76" autoAdjust="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58" y="337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62F94B-E5DD-4381-AB05-8C33FBC4B3C4}" type="datetimeFigureOut">
              <a:rPr lang="fr-FR" smtClean="0"/>
              <a:t>11/11/2015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6E3665-E22A-4392-81FD-1F76B7C756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6044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11/11/2015</a:t>
            </a:fld>
            <a:endParaRPr lang="fr-BE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BE"/>
          </a:p>
        </p:txBody>
      </p:sp>
    </p:spTree>
  </p:cSld>
  <p:clrMapOvr>
    <a:masterClrMapping/>
  </p:clrMapOvr>
  <p:transition spd="slow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11/11/2015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  <p:transition spd="slow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11/11/2015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  <p:transition spd="slow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11/11/2015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11/11/2015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  <p:transition spd="slow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11/11/2015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11/11/2015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Ovr>
    <a:masterClrMapping/>
  </p:clrMapOvr>
  <p:transition spd="slow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11/11/2015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11/11/2015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  <p:transition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11/11/2015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  <p:transition spd="slow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11/11/2015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  <p:transition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6256">
              <a:srgbClr val="474747"/>
            </a:gs>
            <a:gs pos="0">
              <a:schemeClr val="bg2">
                <a:tint val="100000"/>
                <a:shade val="80000"/>
                <a:satMod val="100000"/>
                <a:lumMod val="100000"/>
              </a:schemeClr>
            </a:gs>
            <a:gs pos="68000">
              <a:schemeClr val="bg2">
                <a:tint val="100000"/>
                <a:shade val="95000"/>
                <a:satMod val="100000"/>
                <a:lumMod val="100000"/>
              </a:schemeClr>
            </a:gs>
            <a:gs pos="100000">
              <a:schemeClr val="bg2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11/11/2015</a:t>
            </a:fld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fr-B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ransition spd="slow">
    <p:pull/>
  </p:transition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99592" y="116632"/>
            <a:ext cx="7772400" cy="1728192"/>
          </a:xfrm>
          <a:noFill/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algn="ctr"/>
            <a:r>
              <a:rPr lang="fr-F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HARCELEMENTS ENTRE ELEVES</a:t>
            </a:r>
            <a:endParaRPr lang="fr-FR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584" y="2276872"/>
            <a:ext cx="8060432" cy="4104456"/>
          </a:xfrm>
        </p:spPr>
        <p:txBody>
          <a:bodyPr>
            <a:normAutofit fontScale="40000" lnSpcReduction="20000"/>
          </a:bodyPr>
          <a:lstStyle/>
          <a:p>
            <a:endParaRPr lang="fr-FR" sz="6500" dirty="0" smtClean="0"/>
          </a:p>
          <a:p>
            <a:pPr algn="ctr"/>
            <a:r>
              <a:rPr lang="fr-FR" sz="6500" dirty="0" smtClean="0">
                <a:solidFill>
                  <a:srgbClr val="009900"/>
                </a:solidFill>
              </a:rPr>
              <a:t>Structure et dynamique du phénomène </a:t>
            </a:r>
          </a:p>
          <a:p>
            <a:pPr algn="ctr"/>
            <a:endParaRPr lang="fr-FR" sz="6500" dirty="0" smtClean="0">
              <a:solidFill>
                <a:srgbClr val="009900"/>
              </a:solidFill>
            </a:endParaRPr>
          </a:p>
          <a:p>
            <a:pPr algn="ctr"/>
            <a:r>
              <a:rPr lang="fr-FR" sz="6500" dirty="0" smtClean="0">
                <a:solidFill>
                  <a:srgbClr val="009900"/>
                </a:solidFill>
              </a:rPr>
              <a:t>stratégies de prévention et de résolution des cas</a:t>
            </a:r>
          </a:p>
          <a:p>
            <a:endParaRPr lang="fr-FR" sz="6500" dirty="0">
              <a:solidFill>
                <a:srgbClr val="009900"/>
              </a:solidFill>
            </a:endParaRPr>
          </a:p>
          <a:p>
            <a:endParaRPr lang="fr-FR" sz="2800" dirty="0" smtClean="0"/>
          </a:p>
          <a:p>
            <a:endParaRPr lang="fr-FR" sz="2800" dirty="0"/>
          </a:p>
          <a:p>
            <a:endParaRPr lang="fr-FR" sz="2800" dirty="0" smtClean="0"/>
          </a:p>
          <a:p>
            <a:endParaRPr lang="fr-FR" sz="2800" dirty="0"/>
          </a:p>
          <a:p>
            <a:endParaRPr lang="fr-FR" sz="2800" dirty="0" smtClean="0"/>
          </a:p>
          <a:p>
            <a:pPr algn="ctr"/>
            <a:r>
              <a:rPr lang="fr-FR" sz="5100" i="1" dirty="0" smtClean="0"/>
              <a:t>Bertrand GARDETTE</a:t>
            </a:r>
          </a:p>
          <a:p>
            <a:pPr algn="ctr"/>
            <a:r>
              <a:rPr lang="fr-FR" sz="5100" i="1" dirty="0" smtClean="0"/>
              <a:t>Association pour la Prévention des phénomènes de Harcèlement Entre Elèves</a:t>
            </a:r>
          </a:p>
          <a:p>
            <a:pPr algn="ctr"/>
            <a:r>
              <a:rPr lang="fr-FR" sz="5100" i="1" dirty="0" smtClean="0"/>
              <a:t>NAMUR, 12 novembre 2015</a:t>
            </a:r>
            <a:endParaRPr lang="fr-FR" sz="5100" i="1" dirty="0"/>
          </a:p>
        </p:txBody>
      </p:sp>
    </p:spTree>
    <p:extLst>
      <p:ext uri="{BB962C8B-B14F-4D97-AF65-F5344CB8AC3E}">
        <p14:creationId xmlns:p14="http://schemas.microsoft.com/office/powerpoint/2010/main" val="365795875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99592" y="260648"/>
            <a:ext cx="7315200" cy="1154097"/>
          </a:xfrm>
        </p:spPr>
        <p:txBody>
          <a:bodyPr>
            <a:normAutofit/>
          </a:bodyPr>
          <a:lstStyle/>
          <a:p>
            <a:pPr algn="ctr"/>
            <a:r>
              <a:rPr lang="fr-FR" sz="3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… à l’épreuve des contraintes de l’institution scolaire 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484784"/>
            <a:ext cx="8568952" cy="5112568"/>
          </a:xfrm>
        </p:spPr>
        <p:txBody>
          <a:bodyPr>
            <a:normAutofit fontScale="92500" lnSpcReduction="20000"/>
          </a:bodyPr>
          <a:lstStyle/>
          <a:p>
            <a:r>
              <a:rPr lang="fr-FR" dirty="0"/>
              <a:t>Les politiques ministérielles de prévention, aussi volontaristes soient-elles, se heurtent à  la réalité de </a:t>
            </a:r>
            <a:r>
              <a:rPr lang="fr-FR" dirty="0" smtClean="0"/>
              <a:t>l’organisation et du temps scolaires</a:t>
            </a:r>
            <a:endParaRPr lang="fr-FR" dirty="0"/>
          </a:p>
          <a:p>
            <a:pPr marL="228600" lvl="1"/>
            <a:endParaRPr lang="fr-FR" dirty="0"/>
          </a:p>
          <a:p>
            <a:pPr marL="228600" lvl="1"/>
            <a:r>
              <a:rPr lang="fr-FR" dirty="0" smtClean="0"/>
              <a:t>Le traitement de chaque cas de harcèlement nécessite de 6 à 8 heures de travail (de la détection à l’assurance de la neutralisation)</a:t>
            </a:r>
          </a:p>
          <a:p>
            <a:pPr marL="228600" lvl="1"/>
            <a:r>
              <a:rPr lang="fr-FR" dirty="0"/>
              <a:t>U</a:t>
            </a:r>
            <a:r>
              <a:rPr lang="fr-FR" dirty="0" smtClean="0"/>
              <a:t>n collège de 600 élèves affichant un taux de 7% de harcèlement (42 collégiens) et qui mettrait en place une politique de prévention consacrerait :</a:t>
            </a:r>
          </a:p>
          <a:p>
            <a:pPr marL="411480" lvl="2"/>
            <a:r>
              <a:rPr lang="fr-FR" dirty="0"/>
              <a:t>336 heures au traitement des cas, </a:t>
            </a:r>
          </a:p>
          <a:p>
            <a:pPr marL="411480" lvl="2"/>
            <a:r>
              <a:rPr lang="fr-FR" dirty="0"/>
              <a:t>55 heures aux dispositifs minimaux de prévention </a:t>
            </a:r>
          </a:p>
          <a:p>
            <a:pPr marL="411480" lvl="2"/>
            <a:r>
              <a:rPr lang="fr-FR" u="sng" dirty="0">
                <a:solidFill>
                  <a:srgbClr val="FFC000"/>
                </a:solidFill>
              </a:rPr>
              <a:t>Soit 390 heures  sur l’année scolaire </a:t>
            </a:r>
          </a:p>
          <a:p>
            <a:pPr marL="411480" lvl="2"/>
            <a:endParaRPr lang="fr-FR" dirty="0" smtClean="0"/>
          </a:p>
          <a:p>
            <a:pPr marL="228600" lvl="1"/>
            <a:r>
              <a:rPr lang="fr-FR" dirty="0" smtClean="0"/>
              <a:t>Dans le cas d’un taux de harcèlement à 10% et de la mise en place d’une politique d’établissement ambitieuse (+enquête et groupe de travail : 80 heures de plus) le même établissement consacrerait :</a:t>
            </a:r>
          </a:p>
          <a:p>
            <a:pPr marL="411480" lvl="2"/>
            <a:r>
              <a:rPr lang="fr-FR" dirty="0" smtClean="0"/>
              <a:t>480 heures au traitement des cas, </a:t>
            </a:r>
          </a:p>
          <a:p>
            <a:pPr marL="411480" lvl="2"/>
            <a:r>
              <a:rPr lang="fr-FR" dirty="0" smtClean="0"/>
              <a:t>80 heures aux dispositifs minimaux de prévention </a:t>
            </a:r>
          </a:p>
          <a:p>
            <a:pPr marL="411480" lvl="2"/>
            <a:r>
              <a:rPr lang="fr-FR" u="sng" dirty="0" smtClean="0">
                <a:solidFill>
                  <a:srgbClr val="FFC000"/>
                </a:solidFill>
              </a:rPr>
              <a:t>Soit 560 heures  sur l’année scolaire </a:t>
            </a:r>
          </a:p>
          <a:p>
            <a:pPr marL="411480" lvl="2"/>
            <a:endParaRPr lang="fr-FR" u="sng" dirty="0">
              <a:solidFill>
                <a:srgbClr val="FFC000"/>
              </a:solidFill>
            </a:endParaRPr>
          </a:p>
          <a:p>
            <a:pPr marL="411480" lvl="2"/>
            <a:r>
              <a:rPr lang="fr-FR" sz="2200" b="1" u="sng" dirty="0" smtClean="0">
                <a:solidFill>
                  <a:srgbClr val="FFC000"/>
                </a:solidFill>
              </a:rPr>
              <a:t>Combien </a:t>
            </a:r>
            <a:r>
              <a:rPr lang="fr-FR" sz="2200" b="1" u="sng" smtClean="0">
                <a:solidFill>
                  <a:srgbClr val="FFC000"/>
                </a:solidFill>
              </a:rPr>
              <a:t>d’établissements sont en </a:t>
            </a:r>
            <a:r>
              <a:rPr lang="fr-FR" sz="2200" b="1" u="sng" dirty="0" smtClean="0">
                <a:solidFill>
                  <a:srgbClr val="FFC000"/>
                </a:solidFill>
              </a:rPr>
              <a:t>mesure d’investir autant de temps </a:t>
            </a:r>
            <a:r>
              <a:rPr lang="fr-FR" sz="2200" b="1" u="sng" smtClean="0">
                <a:solidFill>
                  <a:srgbClr val="FFC000"/>
                </a:solidFill>
              </a:rPr>
              <a:t>scolaire dans </a:t>
            </a:r>
            <a:r>
              <a:rPr lang="fr-FR" sz="2200" b="1" u="sng" dirty="0" smtClean="0">
                <a:solidFill>
                  <a:srgbClr val="FFC000"/>
                </a:solidFill>
              </a:rPr>
              <a:t>la lutte contre le harcèlement ?</a:t>
            </a:r>
          </a:p>
          <a:p>
            <a:pPr marL="411480" lvl="2"/>
            <a:endParaRPr lang="fr-FR" u="sng" dirty="0">
              <a:solidFill>
                <a:srgbClr val="FFC000"/>
              </a:solidFill>
            </a:endParaRPr>
          </a:p>
          <a:p>
            <a:pPr marL="411480" lvl="2"/>
            <a:endParaRPr lang="fr-FR" u="sng" dirty="0" smtClean="0">
              <a:solidFill>
                <a:srgbClr val="FFC000"/>
              </a:solidFill>
            </a:endParaRPr>
          </a:p>
          <a:p>
            <a:pPr marL="411480" lvl="2"/>
            <a:endParaRPr lang="fr-FR" dirty="0"/>
          </a:p>
          <a:p>
            <a:pPr marL="228600" lvl="2" indent="0">
              <a:buNone/>
            </a:pPr>
            <a:endParaRPr lang="fr-FR" dirty="0" smtClean="0"/>
          </a:p>
          <a:p>
            <a:pPr marL="228600" lvl="1"/>
            <a:endParaRPr lang="fr-FR" dirty="0" smtClean="0"/>
          </a:p>
          <a:p>
            <a:pPr marL="228600" lvl="1"/>
            <a:endParaRPr lang="fr-FR" dirty="0" smtClean="0"/>
          </a:p>
          <a:p>
            <a:pPr marL="228600" lvl="1"/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2413929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531224" cy="1154097"/>
          </a:xfrm>
        </p:spPr>
        <p:txBody>
          <a:bodyPr>
            <a:normAutofit/>
          </a:bodyPr>
          <a:lstStyle/>
          <a:p>
            <a:pPr algn="ctr"/>
            <a:r>
              <a:rPr lang="fr-F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(Une) définition du harcèlement</a:t>
            </a:r>
            <a:endParaRPr lang="fr-FR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700807"/>
            <a:ext cx="8136904" cy="4608553"/>
          </a:xfrm>
        </p:spPr>
        <p:txBody>
          <a:bodyPr>
            <a:normAutofit/>
          </a:bodyPr>
          <a:lstStyle/>
          <a:p>
            <a:endParaRPr lang="fr-FR" dirty="0"/>
          </a:p>
          <a:p>
            <a:pPr marL="411480" lvl="0" indent="-342900" algn="just">
              <a:spcBef>
                <a:spcPts val="700"/>
              </a:spcBef>
              <a:buClr>
                <a:srgbClr val="D6ECFF"/>
              </a:buClr>
              <a:buSzPct val="95000"/>
              <a:buFont typeface="Wingdings"/>
              <a:buChar char=""/>
            </a:pPr>
            <a:r>
              <a:rPr lang="fr-FR" sz="3000" dirty="0" smtClean="0">
                <a:solidFill>
                  <a:prstClr val="white"/>
                </a:solidFill>
              </a:rPr>
              <a:t>Le </a:t>
            </a:r>
            <a:r>
              <a:rPr lang="fr-FR" sz="3000" dirty="0">
                <a:solidFill>
                  <a:prstClr val="white"/>
                </a:solidFill>
              </a:rPr>
              <a:t>harcèlement est  une série de petites agressions, physiques ou psychologiques</a:t>
            </a:r>
            <a:r>
              <a:rPr lang="fr-FR" sz="3000">
                <a:solidFill>
                  <a:prstClr val="white"/>
                </a:solidFill>
              </a:rPr>
              <a:t>, </a:t>
            </a:r>
            <a:r>
              <a:rPr lang="fr-FR" sz="3000" smtClean="0">
                <a:solidFill>
                  <a:prstClr val="white"/>
                </a:solidFill>
              </a:rPr>
              <a:t>perpétrées, </a:t>
            </a:r>
            <a:r>
              <a:rPr lang="fr-FR" sz="3000" dirty="0">
                <a:solidFill>
                  <a:prstClr val="white"/>
                </a:solidFill>
              </a:rPr>
              <a:t>sur </a:t>
            </a:r>
            <a:r>
              <a:rPr lang="fr-FR" sz="3000">
                <a:solidFill>
                  <a:prstClr val="white"/>
                </a:solidFill>
              </a:rPr>
              <a:t>la </a:t>
            </a:r>
            <a:r>
              <a:rPr lang="fr-FR" sz="3000" smtClean="0">
                <a:solidFill>
                  <a:prstClr val="white"/>
                </a:solidFill>
              </a:rPr>
              <a:t>durée, </a:t>
            </a:r>
            <a:r>
              <a:rPr lang="fr-FR" sz="3000" dirty="0">
                <a:solidFill>
                  <a:prstClr val="white"/>
                </a:solidFill>
              </a:rPr>
              <a:t>par un ou plusieurs agresseurs à l’encontre d’un camarade qui est dans l’incapacité de se défendre dans ce contexte </a:t>
            </a:r>
            <a:r>
              <a:rPr lang="fr-FR" sz="3000" dirty="0" smtClean="0">
                <a:solidFill>
                  <a:prstClr val="white"/>
                </a:solidFill>
              </a:rPr>
              <a:t>précis. </a:t>
            </a:r>
            <a:endParaRPr lang="fr-FR" sz="3000" dirty="0"/>
          </a:p>
        </p:txBody>
      </p:sp>
    </p:spTree>
    <p:extLst>
      <p:ext uri="{BB962C8B-B14F-4D97-AF65-F5344CB8AC3E}">
        <p14:creationId xmlns:p14="http://schemas.microsoft.com/office/powerpoint/2010/main" val="118483271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404665"/>
            <a:ext cx="8352928" cy="792088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Le harcèlement : comment ça marche ?</a:t>
            </a:r>
            <a:endParaRPr lang="fr-FR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1916832"/>
            <a:ext cx="7603232" cy="4392488"/>
          </a:xfrm>
        </p:spPr>
        <p:txBody>
          <a:bodyPr>
            <a:normAutofit fontScale="77500" lnSpcReduction="20000"/>
          </a:bodyPr>
          <a:lstStyle/>
          <a:p>
            <a:r>
              <a:rPr lang="fr-FR" sz="3000" dirty="0" smtClean="0">
                <a:solidFill>
                  <a:srgbClr val="009900"/>
                </a:solidFill>
              </a:rPr>
              <a:t>Une carte d’identité relativement consensuelle qui retient :</a:t>
            </a:r>
          </a:p>
          <a:p>
            <a:endParaRPr lang="fr-FR" dirty="0">
              <a:solidFill>
                <a:srgbClr val="009900"/>
              </a:solidFill>
            </a:endParaRPr>
          </a:p>
          <a:p>
            <a:r>
              <a:rPr lang="fr-FR" sz="3300" dirty="0" smtClean="0"/>
              <a:t>La répétition, sur la durée, de micro-agressions</a:t>
            </a:r>
          </a:p>
          <a:p>
            <a:endParaRPr lang="fr-FR" sz="3300" dirty="0"/>
          </a:p>
          <a:p>
            <a:r>
              <a:rPr lang="fr-FR" sz="3300" dirty="0" smtClean="0"/>
              <a:t>Le caractère inégalitaire et inéquitable du rapport de force</a:t>
            </a:r>
          </a:p>
          <a:p>
            <a:endParaRPr lang="fr-FR" sz="3300" dirty="0"/>
          </a:p>
          <a:p>
            <a:r>
              <a:rPr lang="fr-FR" sz="3300" dirty="0" smtClean="0"/>
              <a:t>Un décalage entre motifs explicites de l’agression et motivations profondes du harceleur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8847984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14400" y="836712"/>
            <a:ext cx="7315200" cy="5832648"/>
          </a:xfrm>
        </p:spPr>
        <p:txBody>
          <a:bodyPr>
            <a:normAutofit/>
          </a:bodyPr>
          <a:lstStyle/>
          <a:p>
            <a:pPr marL="45720" lvl="0" indent="0">
              <a:buClr>
                <a:srgbClr val="D4D2D0"/>
              </a:buClr>
              <a:buNone/>
            </a:pPr>
            <a:endParaRPr lang="fr-FR" dirty="0">
              <a:solidFill>
                <a:srgbClr val="009900"/>
              </a:solidFill>
            </a:endParaRPr>
          </a:p>
          <a:p>
            <a:pPr lvl="0">
              <a:buClr>
                <a:srgbClr val="D4D2D0"/>
              </a:buClr>
            </a:pPr>
            <a:r>
              <a:rPr lang="fr-FR" sz="2300" dirty="0" smtClean="0">
                <a:solidFill>
                  <a:srgbClr val="009900"/>
                </a:solidFill>
              </a:rPr>
              <a:t>Une carte d’identité faiblement opératoire qui ignore la dynamique du phénomène.</a:t>
            </a:r>
          </a:p>
          <a:p>
            <a:pPr lvl="0">
              <a:buClr>
                <a:srgbClr val="D4D2D0"/>
              </a:buClr>
            </a:pPr>
            <a:endParaRPr lang="fr-FR" sz="2300" dirty="0" smtClean="0">
              <a:solidFill>
                <a:srgbClr val="009900"/>
              </a:solidFill>
            </a:endParaRPr>
          </a:p>
          <a:p>
            <a:pPr lvl="0">
              <a:buClr>
                <a:srgbClr val="D4D2D0"/>
              </a:buClr>
            </a:pPr>
            <a:r>
              <a:rPr lang="fr-FR" sz="2300" dirty="0" smtClean="0"/>
              <a:t>La loi du silence</a:t>
            </a:r>
          </a:p>
          <a:p>
            <a:pPr lvl="0">
              <a:buClr>
                <a:srgbClr val="D4D2D0"/>
              </a:buClr>
            </a:pPr>
            <a:r>
              <a:rPr lang="fr-FR" sz="2300" dirty="0" smtClean="0"/>
              <a:t>La résignation de la victime</a:t>
            </a:r>
          </a:p>
          <a:p>
            <a:pPr lvl="0">
              <a:buClr>
                <a:srgbClr val="D4D2D0"/>
              </a:buClr>
            </a:pPr>
            <a:r>
              <a:rPr lang="fr-FR" sz="2300" dirty="0" smtClean="0"/>
              <a:t>Le parasitage des signaux de communication traditionnels (victime, agresseurs, témoins)</a:t>
            </a:r>
          </a:p>
          <a:p>
            <a:pPr lvl="0">
              <a:buClr>
                <a:srgbClr val="D4D2D0"/>
              </a:buClr>
            </a:pPr>
            <a:r>
              <a:rPr lang="fr-FR" sz="2300" dirty="0" smtClean="0"/>
              <a:t>L’invisible visibilité</a:t>
            </a:r>
          </a:p>
          <a:p>
            <a:pPr lvl="0">
              <a:buClr>
                <a:srgbClr val="D4D2D0"/>
              </a:buClr>
            </a:pPr>
            <a:r>
              <a:rPr lang="fr-FR" sz="2300" dirty="0" smtClean="0"/>
              <a:t>La place du rire</a:t>
            </a:r>
          </a:p>
          <a:p>
            <a:pPr lvl="0">
              <a:buClr>
                <a:srgbClr val="D4D2D0"/>
              </a:buClr>
            </a:pPr>
            <a:r>
              <a:rPr lang="fr-FR" sz="2300" dirty="0" smtClean="0"/>
              <a:t>Le processus de surenchère</a:t>
            </a:r>
          </a:p>
          <a:p>
            <a:pPr lvl="0">
              <a:buClr>
                <a:srgbClr val="D4D2D0"/>
              </a:buClr>
            </a:pPr>
            <a:endParaRPr lang="fr-FR" sz="2300" dirty="0"/>
          </a:p>
          <a:p>
            <a:pPr lvl="0">
              <a:buClr>
                <a:srgbClr val="D4D2D0"/>
              </a:buClr>
            </a:pPr>
            <a:r>
              <a:rPr lang="fr-FR" sz="2300" dirty="0" smtClean="0"/>
              <a:t>La constante triangulaire</a:t>
            </a:r>
          </a:p>
          <a:p>
            <a:pPr marL="45720" lvl="0" indent="0">
              <a:buClr>
                <a:srgbClr val="D4D2D0"/>
              </a:buClr>
              <a:buNone/>
            </a:pPr>
            <a:endParaRPr lang="fr-FR" sz="2300" dirty="0" smtClean="0"/>
          </a:p>
          <a:p>
            <a:pPr lvl="0">
              <a:buClr>
                <a:srgbClr val="D4D2D0"/>
              </a:buClr>
            </a:pPr>
            <a:endParaRPr lang="fr-FR" sz="2300" dirty="0">
              <a:solidFill>
                <a:srgbClr val="009900"/>
              </a:solidFill>
            </a:endParaRPr>
          </a:p>
          <a:p>
            <a:pPr lvl="0">
              <a:buClr>
                <a:srgbClr val="D4D2D0"/>
              </a:buClr>
            </a:pPr>
            <a:endParaRPr lang="fr-FR" sz="1600" dirty="0">
              <a:solidFill>
                <a:srgbClr val="009900"/>
              </a:solidFill>
            </a:endParaRPr>
          </a:p>
          <a:p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260649"/>
            <a:ext cx="8640960" cy="792088"/>
          </a:xfrm>
        </p:spPr>
        <p:txBody>
          <a:bodyPr/>
          <a:lstStyle/>
          <a:p>
            <a:pPr algn="ctr"/>
            <a:r>
              <a:rPr lang="fr-FR" sz="3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Le harcèlement : </a:t>
            </a:r>
            <a:r>
              <a:rPr lang="fr-FR" sz="36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pourquoi </a:t>
            </a:r>
            <a:r>
              <a:rPr lang="fr-FR" sz="3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ça marche ?</a:t>
            </a:r>
            <a:endParaRPr lang="fr-FR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28462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136904" cy="1080119"/>
          </a:xfrm>
        </p:spPr>
        <p:txBody>
          <a:bodyPr>
            <a:normAutofit/>
          </a:bodyPr>
          <a:lstStyle/>
          <a:p>
            <a:pPr algn="ctr"/>
            <a:r>
              <a:rPr lang="fr-FR" sz="32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Les obstacles au traitement du harcèlement dans la relation triangulaire</a:t>
            </a:r>
            <a:endParaRPr lang="fr-FR" sz="32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484784"/>
            <a:ext cx="8208912" cy="5112567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2545702" y="1772816"/>
            <a:ext cx="4258546" cy="21602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Les pairs : </a:t>
            </a:r>
          </a:p>
          <a:p>
            <a:r>
              <a:rPr lang="fr-FR" dirty="0" smtClean="0"/>
              <a:t>- Positionnement hétérogène des membres du groupe,</a:t>
            </a:r>
          </a:p>
          <a:p>
            <a:r>
              <a:rPr lang="fr-FR" dirty="0" smtClean="0"/>
              <a:t>- Interprétation faussée des messages des protagonistes,</a:t>
            </a:r>
          </a:p>
          <a:p>
            <a:r>
              <a:rPr lang="fr-FR" dirty="0" smtClean="0"/>
              <a:t>-</a:t>
            </a:r>
            <a:r>
              <a:rPr lang="fr-FR" dirty="0"/>
              <a:t> </a:t>
            </a:r>
            <a:r>
              <a:rPr lang="fr-FR" dirty="0" smtClean="0"/>
              <a:t>Peur des représailles : rhétorique de la « balance »,</a:t>
            </a:r>
          </a:p>
          <a:p>
            <a:r>
              <a:rPr lang="fr-FR" dirty="0" smtClean="0"/>
              <a:t>- Complicités involontaires,</a:t>
            </a:r>
            <a:endParaRPr lang="fr-FR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827585" y="4149080"/>
            <a:ext cx="3600400" cy="23762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La victime :</a:t>
            </a:r>
          </a:p>
          <a:p>
            <a:r>
              <a:rPr lang="fr-FR" dirty="0" smtClean="0"/>
              <a:t>- Peur des représailles,</a:t>
            </a:r>
          </a:p>
          <a:p>
            <a:r>
              <a:rPr lang="fr-FR" dirty="0" smtClean="0"/>
              <a:t>- Sentiment de honte, culpabilisation </a:t>
            </a:r>
          </a:p>
          <a:p>
            <a:r>
              <a:rPr lang="fr-FR" dirty="0" smtClean="0"/>
              <a:t>- Résignation, isolement 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Volonté sacrificielle de protection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Pas de confiance envers les adultes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4716016" y="4178222"/>
            <a:ext cx="3888432" cy="23762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Les agresseurs :</a:t>
            </a:r>
          </a:p>
          <a:p>
            <a:r>
              <a:rPr lang="fr-FR" dirty="0" smtClean="0"/>
              <a:t>- Rejet de la faute sur la victime</a:t>
            </a:r>
          </a:p>
          <a:p>
            <a:r>
              <a:rPr lang="fr-FR" dirty="0" smtClean="0"/>
              <a:t>- Conscience de la furtivité de son agression &gt; sentiment d’impunité</a:t>
            </a:r>
            <a:endParaRPr lang="fr-FR" dirty="0"/>
          </a:p>
          <a:p>
            <a:r>
              <a:rPr lang="fr-FR" dirty="0" smtClean="0"/>
              <a:t>- Illusion d’une plus value en terme de popularité ou de notoriété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5267584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7834064" cy="1718084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Les obstacles </a:t>
            </a:r>
            <a:r>
              <a:rPr lang="fr-F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à la prise en compte du harcèlement chez les professionnels du système éducatif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2204864"/>
            <a:ext cx="7819256" cy="4043583"/>
          </a:xfrm>
        </p:spPr>
        <p:txBody>
          <a:bodyPr/>
          <a:lstStyle/>
          <a:p>
            <a:r>
              <a:rPr lang="fr-FR" dirty="0" smtClean="0"/>
              <a:t>Dans le système éducatif français :</a:t>
            </a:r>
          </a:p>
          <a:p>
            <a:endParaRPr lang="fr-FR" dirty="0" smtClean="0"/>
          </a:p>
          <a:p>
            <a:r>
              <a:rPr lang="fr-FR" dirty="0" smtClean="0"/>
              <a:t>Séparation des temps et des espaces de travail</a:t>
            </a:r>
          </a:p>
          <a:p>
            <a:r>
              <a:rPr lang="fr-FR" dirty="0" smtClean="0"/>
              <a:t>Cloisonnement des statuts professionnels et des prérogatives éducatives</a:t>
            </a:r>
          </a:p>
          <a:p>
            <a:r>
              <a:rPr lang="fr-FR" dirty="0" smtClean="0"/>
              <a:t>Difficultés d’identification du phénomène et de repérage des attitudes</a:t>
            </a:r>
          </a:p>
          <a:p>
            <a:r>
              <a:rPr lang="fr-FR" dirty="0" smtClean="0"/>
              <a:t>Des réactions maladroites voire inappropriées</a:t>
            </a:r>
          </a:p>
          <a:p>
            <a:r>
              <a:rPr lang="fr-FR" dirty="0" smtClean="0"/>
              <a:t>Un défaut de communication sur les méthodologies de traitement des cas de harcèlement.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5400563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332657"/>
            <a:ext cx="8064896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Casser la dynamique du harcèlement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14400" y="1556793"/>
            <a:ext cx="7315200" cy="4752568"/>
          </a:xfrm>
        </p:spPr>
        <p:txBody>
          <a:bodyPr>
            <a:normAutofit fontScale="92500" lnSpcReduction="10000"/>
          </a:bodyPr>
          <a:lstStyle/>
          <a:p>
            <a:pPr marL="411480" lvl="0" indent="-342900">
              <a:spcBef>
                <a:spcPts val="700"/>
              </a:spcBef>
              <a:buClr>
                <a:srgbClr val="D6ECFF"/>
              </a:buClr>
              <a:buSzPct val="95000"/>
              <a:buFont typeface="Wingdings"/>
              <a:buChar char=""/>
            </a:pPr>
            <a:r>
              <a:rPr lang="fr-FR" sz="3000" dirty="0">
                <a:solidFill>
                  <a:prstClr val="white"/>
                </a:solidFill>
                <a:latin typeface="Corbel"/>
              </a:rPr>
              <a:t>La détection précoce, enjeu fondamental</a:t>
            </a:r>
          </a:p>
          <a:p>
            <a:pPr marL="411480" lvl="0" indent="-342900">
              <a:spcBef>
                <a:spcPts val="700"/>
              </a:spcBef>
              <a:buClr>
                <a:srgbClr val="D6ECFF"/>
              </a:buClr>
              <a:buSzPct val="95000"/>
              <a:buFont typeface="Wingdings"/>
              <a:buChar char=""/>
            </a:pPr>
            <a:r>
              <a:rPr lang="fr-FR" sz="3000" dirty="0">
                <a:solidFill>
                  <a:prstClr val="white"/>
                </a:solidFill>
                <a:latin typeface="Corbel"/>
              </a:rPr>
              <a:t>Partager les observations (personnels)</a:t>
            </a:r>
          </a:p>
          <a:p>
            <a:pPr marL="411480" lvl="0" indent="-342900">
              <a:spcBef>
                <a:spcPts val="700"/>
              </a:spcBef>
              <a:buClr>
                <a:srgbClr val="D6ECFF"/>
              </a:buClr>
              <a:buSzPct val="95000"/>
              <a:buFont typeface="Wingdings"/>
              <a:buChar char=""/>
            </a:pPr>
            <a:r>
              <a:rPr lang="fr-FR" sz="3000" dirty="0">
                <a:solidFill>
                  <a:prstClr val="white"/>
                </a:solidFill>
                <a:latin typeface="Corbel"/>
              </a:rPr>
              <a:t>Casser la dynamique du harcèlement</a:t>
            </a:r>
          </a:p>
          <a:p>
            <a:pPr marL="740664" lvl="1" indent="-285750">
              <a:buClr>
                <a:srgbClr val="EA157A"/>
              </a:buClr>
              <a:buSzPct val="90000"/>
              <a:buFont typeface="Wingdings"/>
              <a:buChar char=""/>
            </a:pPr>
            <a:r>
              <a:rPr lang="fr-FR" sz="2600" dirty="0">
                <a:solidFill>
                  <a:prstClr val="white"/>
                </a:solidFill>
                <a:latin typeface="Corbel"/>
              </a:rPr>
              <a:t>Reconnaitre le statut de victime à l’élève harcelé</a:t>
            </a:r>
          </a:p>
          <a:p>
            <a:pPr marL="740664" lvl="1" indent="-285750">
              <a:buClr>
                <a:srgbClr val="EA157A"/>
              </a:buClr>
              <a:buSzPct val="90000"/>
              <a:buFont typeface="Wingdings"/>
              <a:buChar char=""/>
            </a:pPr>
            <a:r>
              <a:rPr lang="fr-FR" sz="2600" dirty="0">
                <a:solidFill>
                  <a:prstClr val="white"/>
                </a:solidFill>
                <a:latin typeface="Corbel"/>
              </a:rPr>
              <a:t>Opposer la parole à la loi du silence</a:t>
            </a:r>
          </a:p>
          <a:p>
            <a:pPr marL="740664" lvl="1" indent="-285750">
              <a:buClr>
                <a:srgbClr val="EA157A"/>
              </a:buClr>
              <a:buSzPct val="90000"/>
              <a:buFont typeface="Wingdings"/>
              <a:buChar char=""/>
            </a:pPr>
            <a:r>
              <a:rPr lang="fr-FR" sz="2600" dirty="0">
                <a:solidFill>
                  <a:prstClr val="white"/>
                </a:solidFill>
                <a:latin typeface="Corbel"/>
              </a:rPr>
              <a:t>Amener </a:t>
            </a:r>
            <a:r>
              <a:rPr lang="fr-FR" sz="2600" dirty="0" smtClean="0">
                <a:solidFill>
                  <a:prstClr val="white"/>
                </a:solidFill>
                <a:latin typeface="Corbel"/>
              </a:rPr>
              <a:t>les témoins à </a:t>
            </a:r>
            <a:r>
              <a:rPr lang="fr-FR" sz="2600" dirty="0">
                <a:solidFill>
                  <a:prstClr val="white"/>
                </a:solidFill>
                <a:latin typeface="Corbel"/>
              </a:rPr>
              <a:t>intervenir</a:t>
            </a:r>
          </a:p>
          <a:p>
            <a:pPr marL="740664" lvl="1" indent="-285750">
              <a:buClr>
                <a:srgbClr val="EA157A"/>
              </a:buClr>
              <a:buSzPct val="90000"/>
              <a:buFont typeface="Wingdings"/>
              <a:buChar char=""/>
            </a:pPr>
            <a:r>
              <a:rPr lang="fr-FR" sz="2600" dirty="0">
                <a:solidFill>
                  <a:prstClr val="white"/>
                </a:solidFill>
                <a:latin typeface="Corbel"/>
              </a:rPr>
              <a:t>Faire basculer les pairs du côté de la victime</a:t>
            </a:r>
          </a:p>
          <a:p>
            <a:pPr marL="740664" lvl="1" indent="-285750">
              <a:buClr>
                <a:srgbClr val="EA157A"/>
              </a:buClr>
              <a:buSzPct val="90000"/>
              <a:buFont typeface="Wingdings"/>
              <a:buChar char=""/>
            </a:pPr>
            <a:r>
              <a:rPr lang="fr-FR" sz="2600" dirty="0">
                <a:solidFill>
                  <a:prstClr val="white"/>
                </a:solidFill>
                <a:latin typeface="Corbel"/>
              </a:rPr>
              <a:t>Développer le sens de l’empathie</a:t>
            </a:r>
          </a:p>
          <a:p>
            <a:pPr marL="740664" lvl="1" indent="-285750">
              <a:buClr>
                <a:srgbClr val="EA157A"/>
              </a:buClr>
              <a:buSzPct val="90000"/>
              <a:buFont typeface="Wingdings"/>
              <a:buChar char=""/>
            </a:pPr>
            <a:r>
              <a:rPr lang="fr-FR" sz="2600" dirty="0">
                <a:solidFill>
                  <a:prstClr val="white"/>
                </a:solidFill>
                <a:latin typeface="Corbel"/>
              </a:rPr>
              <a:t>En finir avec l’argument de la « balance »</a:t>
            </a:r>
          </a:p>
          <a:p>
            <a:pPr marL="740664" lvl="1" indent="-285750">
              <a:buClr>
                <a:srgbClr val="EA157A"/>
              </a:buClr>
              <a:buSzPct val="90000"/>
              <a:buFont typeface="Wingdings"/>
              <a:buChar char=""/>
            </a:pPr>
            <a:r>
              <a:rPr lang="fr-FR" sz="2600" dirty="0">
                <a:solidFill>
                  <a:prstClr val="white"/>
                </a:solidFill>
                <a:latin typeface="Corbel"/>
              </a:rPr>
              <a:t>Ne pas stigmatiser l’agresseur. L’impliquer dans le processus de résolution </a:t>
            </a:r>
            <a:r>
              <a:rPr lang="fr-FR" sz="2600" dirty="0" smtClean="0">
                <a:solidFill>
                  <a:prstClr val="white"/>
                </a:solidFill>
                <a:latin typeface="Corbel"/>
              </a:rPr>
              <a:t>du cas. Assurer son suivi</a:t>
            </a:r>
            <a:endParaRPr lang="fr-FR" sz="2600" dirty="0">
              <a:solidFill>
                <a:prstClr val="white"/>
              </a:solidFill>
              <a:latin typeface="Corbel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439154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3568" y="476672"/>
            <a:ext cx="7776864" cy="936104"/>
          </a:xfrm>
        </p:spPr>
        <p:txBody>
          <a:bodyPr>
            <a:noAutofit/>
          </a:bodyPr>
          <a:lstStyle/>
          <a:p>
            <a:pPr algn="ctr"/>
            <a:r>
              <a:rPr lang="fr-FR" sz="32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Le harceleur : un profil moins rutilant qu’il n’y paraît </a:t>
            </a:r>
            <a:endParaRPr lang="fr-FR" sz="32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14400" y="1340768"/>
            <a:ext cx="7315200" cy="5400600"/>
          </a:xfrm>
        </p:spPr>
        <p:txBody>
          <a:bodyPr>
            <a:normAutofit/>
          </a:bodyPr>
          <a:lstStyle/>
          <a:p>
            <a:endParaRPr lang="fr-FR" sz="1800" dirty="0" smtClean="0">
              <a:solidFill>
                <a:schemeClr val="dk1"/>
              </a:solidFill>
            </a:endParaRPr>
          </a:p>
          <a:p>
            <a:r>
              <a:rPr lang="fr-FR" sz="1800" dirty="0" err="1" smtClean="0">
                <a:solidFill>
                  <a:schemeClr val="dk1"/>
                </a:solidFill>
              </a:rPr>
              <a:t>sssssszzzzzzzzzzzzzzzzzzzzzzzzzzzzzzzzzzzzzzzzzzzzzzzzzzdz</a:t>
            </a:r>
            <a:endParaRPr lang="fr-FR" sz="1800" dirty="0">
              <a:solidFill>
                <a:schemeClr val="dk1"/>
              </a:solidFill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6307811"/>
              </p:ext>
            </p:extLst>
          </p:nvPr>
        </p:nvGraphicFramePr>
        <p:xfrm>
          <a:off x="899592" y="1844824"/>
          <a:ext cx="7056784" cy="49039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2138"/>
                <a:gridCol w="1554286"/>
                <a:gridCol w="1800200"/>
                <a:gridCol w="1440160"/>
              </a:tblGrid>
              <a:tr h="659446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Catégorie :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Population</a:t>
                      </a:r>
                      <a:r>
                        <a:rPr lang="fr-FR" baseline="0" dirty="0" smtClean="0"/>
                        <a:t> totale :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Harcelés :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Harceleurs</a:t>
                      </a:r>
                      <a:r>
                        <a:rPr lang="fr-FR" baseline="0" dirty="0" smtClean="0">
                          <a:solidFill>
                            <a:srgbClr val="FF0000"/>
                          </a:solidFill>
                        </a:rPr>
                        <a:t> :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659446">
                <a:tc>
                  <a:txBody>
                    <a:bodyPr/>
                    <a:lstStyle/>
                    <a:p>
                      <a:r>
                        <a:rPr lang="fr-FR" dirty="0" smtClean="0"/>
                        <a:t>Sentiment d’insécurité</a:t>
                      </a:r>
                      <a:r>
                        <a:rPr lang="fr-FR" baseline="0" dirty="0" smtClean="0"/>
                        <a:t> :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19%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38%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25%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659446">
                <a:tc>
                  <a:txBody>
                    <a:bodyPr/>
                    <a:lstStyle/>
                    <a:p>
                      <a:r>
                        <a:rPr lang="fr-FR" dirty="0" smtClean="0"/>
                        <a:t>Opinion négative sur</a:t>
                      </a:r>
                      <a:r>
                        <a:rPr lang="fr-FR" baseline="0" dirty="0" smtClean="0"/>
                        <a:t> le collège :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11%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26%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14%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659446">
                <a:tc>
                  <a:txBody>
                    <a:bodyPr/>
                    <a:lstStyle/>
                    <a:p>
                      <a:r>
                        <a:rPr lang="fr-FR" dirty="0" smtClean="0"/>
                        <a:t>Opinion</a:t>
                      </a:r>
                      <a:r>
                        <a:rPr lang="fr-FR" baseline="0" dirty="0" smtClean="0"/>
                        <a:t> négative sur la classe :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10%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25%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17%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942066">
                <a:tc>
                  <a:txBody>
                    <a:bodyPr/>
                    <a:lstStyle/>
                    <a:p>
                      <a:r>
                        <a:rPr lang="fr-FR" dirty="0" smtClean="0"/>
                        <a:t>Opinion</a:t>
                      </a:r>
                      <a:r>
                        <a:rPr lang="fr-FR" baseline="0" dirty="0" smtClean="0"/>
                        <a:t> sur sa scolarité :</a:t>
                      </a:r>
                    </a:p>
                    <a:p>
                      <a:r>
                        <a:rPr lang="fr-FR" baseline="0" dirty="0" smtClean="0"/>
                        <a:t>Bon élève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36%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30%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21%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94206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Opinion sur sa scolarité 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Elève en difficulté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10%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15%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16%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82060">
                <a:tc>
                  <a:txBody>
                    <a:bodyPr/>
                    <a:lstStyle/>
                    <a:p>
                      <a:r>
                        <a:rPr lang="fr-FR" dirty="0" smtClean="0"/>
                        <a:t>Faible</a:t>
                      </a:r>
                      <a:r>
                        <a:rPr lang="fr-FR" baseline="0" dirty="0" smtClean="0"/>
                        <a:t> sociabilité :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7%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17%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6%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325850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99592" y="260648"/>
            <a:ext cx="7315200" cy="1154097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Le socle minimal d’une politique de prévention du harcèlement…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99592" y="1628800"/>
            <a:ext cx="7330008" cy="4968552"/>
          </a:xfrm>
        </p:spPr>
        <p:txBody>
          <a:bodyPr>
            <a:normAutofit fontScale="92500" lnSpcReduction="20000"/>
          </a:bodyPr>
          <a:lstStyle/>
          <a:p>
            <a:pPr marL="68580" lvl="0" indent="0">
              <a:spcBef>
                <a:spcPts val="700"/>
              </a:spcBef>
              <a:buClr>
                <a:srgbClr val="D6ECFF"/>
              </a:buClr>
              <a:buSzPct val="95000"/>
              <a:buNone/>
            </a:pPr>
            <a:r>
              <a:rPr lang="fr-FR" dirty="0">
                <a:solidFill>
                  <a:prstClr val="white"/>
                </a:solidFill>
                <a:latin typeface="Corbel"/>
              </a:rPr>
              <a:t>Proscrire le harcèlement : inscrire sa prohibition dans le r</a:t>
            </a:r>
            <a:r>
              <a:rPr lang="fr-FR" dirty="0" smtClean="0">
                <a:solidFill>
                  <a:prstClr val="white"/>
                </a:solidFill>
                <a:latin typeface="Corbel"/>
              </a:rPr>
              <a:t>èglement intérieur  </a:t>
            </a:r>
            <a:r>
              <a:rPr lang="fr-FR" dirty="0">
                <a:solidFill>
                  <a:prstClr val="white"/>
                </a:solidFill>
                <a:latin typeface="Corbel"/>
              </a:rPr>
              <a:t>de l’établissement</a:t>
            </a:r>
          </a:p>
          <a:p>
            <a:pPr marL="68580" lvl="0" indent="0">
              <a:spcBef>
                <a:spcPts val="700"/>
              </a:spcBef>
              <a:buClr>
                <a:srgbClr val="D6ECFF"/>
              </a:buClr>
              <a:buSzPct val="95000"/>
              <a:buNone/>
            </a:pPr>
            <a:r>
              <a:rPr lang="fr-FR" dirty="0">
                <a:solidFill>
                  <a:prstClr val="white"/>
                </a:solidFill>
                <a:latin typeface="Corbel"/>
              </a:rPr>
              <a:t>Sensibiliser les classes entrantes : 6</a:t>
            </a:r>
            <a:r>
              <a:rPr lang="fr-FR" baseline="30000" dirty="0">
                <a:solidFill>
                  <a:prstClr val="white"/>
                </a:solidFill>
                <a:latin typeface="Corbel"/>
              </a:rPr>
              <a:t>ème</a:t>
            </a:r>
            <a:r>
              <a:rPr lang="fr-FR" dirty="0">
                <a:solidFill>
                  <a:prstClr val="white"/>
                </a:solidFill>
                <a:latin typeface="Corbel"/>
              </a:rPr>
              <a:t> et </a:t>
            </a:r>
            <a:r>
              <a:rPr lang="fr-FR" dirty="0" smtClean="0">
                <a:solidFill>
                  <a:prstClr val="white"/>
                </a:solidFill>
                <a:latin typeface="Corbel"/>
              </a:rPr>
              <a:t>seconde (module de 2h)</a:t>
            </a:r>
            <a:endParaRPr lang="fr-FR" dirty="0">
              <a:solidFill>
                <a:prstClr val="white"/>
              </a:solidFill>
              <a:latin typeface="Corbel"/>
            </a:endParaRPr>
          </a:p>
          <a:p>
            <a:pPr marL="68580" lvl="0" indent="0">
              <a:spcBef>
                <a:spcPts val="700"/>
              </a:spcBef>
              <a:buClr>
                <a:srgbClr val="D6ECFF"/>
              </a:buClr>
              <a:buSzPct val="95000"/>
              <a:buNone/>
            </a:pPr>
            <a:r>
              <a:rPr lang="fr-FR" dirty="0">
                <a:solidFill>
                  <a:prstClr val="white"/>
                </a:solidFill>
                <a:latin typeface="Corbel"/>
              </a:rPr>
              <a:t>Former les </a:t>
            </a:r>
            <a:r>
              <a:rPr lang="fr-FR" dirty="0" smtClean="0">
                <a:solidFill>
                  <a:prstClr val="white"/>
                </a:solidFill>
                <a:latin typeface="Corbel"/>
              </a:rPr>
              <a:t>délégués élèves, </a:t>
            </a:r>
            <a:r>
              <a:rPr lang="fr-FR" dirty="0">
                <a:solidFill>
                  <a:prstClr val="white"/>
                </a:solidFill>
                <a:latin typeface="Corbel"/>
              </a:rPr>
              <a:t>auxiliaires de la prévention</a:t>
            </a:r>
          </a:p>
          <a:p>
            <a:pPr marL="68580" lvl="0" indent="0">
              <a:spcBef>
                <a:spcPts val="700"/>
              </a:spcBef>
              <a:buClr>
                <a:srgbClr val="D6ECFF"/>
              </a:buClr>
              <a:buSzPct val="95000"/>
              <a:buNone/>
            </a:pPr>
            <a:r>
              <a:rPr lang="fr-FR" dirty="0">
                <a:solidFill>
                  <a:prstClr val="white"/>
                </a:solidFill>
                <a:latin typeface="Corbel"/>
              </a:rPr>
              <a:t>Mise en place d’un groupe de </a:t>
            </a:r>
            <a:r>
              <a:rPr lang="fr-FR" dirty="0" smtClean="0">
                <a:solidFill>
                  <a:prstClr val="white"/>
                </a:solidFill>
                <a:latin typeface="Corbel"/>
              </a:rPr>
              <a:t>travail (ambassadeurs)</a:t>
            </a:r>
            <a:endParaRPr lang="fr-FR" dirty="0">
              <a:solidFill>
                <a:prstClr val="white"/>
              </a:solidFill>
              <a:latin typeface="Corbel"/>
            </a:endParaRPr>
          </a:p>
          <a:p>
            <a:pPr marL="68580" lvl="0" indent="0">
              <a:spcBef>
                <a:spcPts val="700"/>
              </a:spcBef>
              <a:buClr>
                <a:srgbClr val="D6ECFF"/>
              </a:buClr>
              <a:buSzPct val="95000"/>
              <a:buNone/>
            </a:pPr>
            <a:r>
              <a:rPr lang="fr-FR" dirty="0">
                <a:solidFill>
                  <a:prstClr val="white"/>
                </a:solidFill>
                <a:latin typeface="Corbel"/>
              </a:rPr>
              <a:t>Former les personnels : enseignants, personnels de santé, AED, agents </a:t>
            </a:r>
            <a:r>
              <a:rPr lang="fr-FR" dirty="0" smtClean="0">
                <a:solidFill>
                  <a:prstClr val="white"/>
                </a:solidFill>
                <a:latin typeface="Corbel"/>
              </a:rPr>
              <a:t>:</a:t>
            </a:r>
          </a:p>
          <a:p>
            <a:pPr marL="68580" lvl="0" indent="0">
              <a:spcBef>
                <a:spcPts val="700"/>
              </a:spcBef>
              <a:buClr>
                <a:srgbClr val="D6ECFF"/>
              </a:buClr>
              <a:buSzPct val="95000"/>
              <a:buNone/>
            </a:pPr>
            <a:r>
              <a:rPr lang="fr-FR" dirty="0">
                <a:solidFill>
                  <a:prstClr val="white"/>
                </a:solidFill>
                <a:latin typeface="Corbel"/>
              </a:rPr>
              <a:t>	Repérer les élèves isolés et les plaintes « anodines »</a:t>
            </a:r>
          </a:p>
          <a:p>
            <a:pPr marL="68580" lvl="0" indent="0">
              <a:spcBef>
                <a:spcPts val="700"/>
              </a:spcBef>
              <a:buClr>
                <a:srgbClr val="D6ECFF"/>
              </a:buClr>
              <a:buSzPct val="95000"/>
              <a:buNone/>
            </a:pPr>
            <a:r>
              <a:rPr lang="fr-FR" dirty="0">
                <a:solidFill>
                  <a:prstClr val="white"/>
                </a:solidFill>
                <a:latin typeface="Corbel"/>
              </a:rPr>
              <a:t>	Penser la dynamique de </a:t>
            </a:r>
            <a:r>
              <a:rPr lang="fr-FR" dirty="0" smtClean="0">
                <a:solidFill>
                  <a:prstClr val="white"/>
                </a:solidFill>
                <a:latin typeface="Corbel"/>
              </a:rPr>
              <a:t>classe et les relations entre élèves hors 	classe sous </a:t>
            </a:r>
            <a:r>
              <a:rPr lang="fr-FR" dirty="0">
                <a:solidFill>
                  <a:prstClr val="white"/>
                </a:solidFill>
                <a:latin typeface="Corbel"/>
              </a:rPr>
              <a:t>l’angle du harcèlement</a:t>
            </a:r>
          </a:p>
          <a:p>
            <a:pPr marL="68580" lvl="0" indent="0">
              <a:spcBef>
                <a:spcPts val="700"/>
              </a:spcBef>
              <a:buClr>
                <a:srgbClr val="D6ECFF"/>
              </a:buClr>
              <a:buSzPct val="95000"/>
              <a:buNone/>
            </a:pPr>
            <a:r>
              <a:rPr lang="fr-FR" dirty="0">
                <a:solidFill>
                  <a:prstClr val="white"/>
                </a:solidFill>
                <a:latin typeface="Corbel"/>
              </a:rPr>
              <a:t>	Partager les observations, traiter efficacement les 	informations</a:t>
            </a:r>
          </a:p>
          <a:p>
            <a:pPr marL="68580" lvl="0" indent="0">
              <a:spcBef>
                <a:spcPts val="700"/>
              </a:spcBef>
              <a:buClr>
                <a:srgbClr val="D6ECFF"/>
              </a:buClr>
              <a:buSzPct val="95000"/>
              <a:buNone/>
            </a:pPr>
            <a:r>
              <a:rPr lang="fr-FR" dirty="0">
                <a:solidFill>
                  <a:prstClr val="white"/>
                </a:solidFill>
                <a:latin typeface="Corbel"/>
              </a:rPr>
              <a:t>	Eviter les complicités involontaires</a:t>
            </a:r>
          </a:p>
          <a:p>
            <a:pPr marL="68580" lvl="0" indent="0">
              <a:spcBef>
                <a:spcPts val="700"/>
              </a:spcBef>
              <a:buClr>
                <a:srgbClr val="D6ECFF"/>
              </a:buClr>
              <a:buSzPct val="95000"/>
              <a:buNone/>
            </a:pPr>
            <a:r>
              <a:rPr lang="fr-FR" dirty="0">
                <a:solidFill>
                  <a:prstClr val="white"/>
                </a:solidFill>
                <a:latin typeface="Corbel"/>
              </a:rPr>
              <a:t>	Intégrer la problématique du harcèlement dans les 	</a:t>
            </a:r>
            <a:r>
              <a:rPr lang="fr-FR" dirty="0" smtClean="0">
                <a:solidFill>
                  <a:prstClr val="white"/>
                </a:solidFill>
                <a:latin typeface="Corbel"/>
              </a:rPr>
              <a:t>disciplines</a:t>
            </a:r>
          </a:p>
          <a:p>
            <a:pPr marL="68580" lvl="0" indent="0">
              <a:spcBef>
                <a:spcPts val="700"/>
              </a:spcBef>
              <a:buClr>
                <a:srgbClr val="D6ECFF"/>
              </a:buClr>
              <a:buSzPct val="95000"/>
              <a:buNone/>
            </a:pPr>
            <a:r>
              <a:rPr lang="fr-FR" dirty="0" smtClean="0">
                <a:solidFill>
                  <a:prstClr val="white"/>
                </a:solidFill>
                <a:latin typeface="Corbel"/>
              </a:rPr>
              <a:t>Informer les parents d’élèves</a:t>
            </a:r>
            <a:endParaRPr lang="fr-FR" dirty="0">
              <a:solidFill>
                <a:prstClr val="white"/>
              </a:solidFill>
              <a:latin typeface="Corbel"/>
            </a:endParaRPr>
          </a:p>
          <a:p>
            <a:pPr marL="68580" lvl="0" indent="0">
              <a:spcBef>
                <a:spcPts val="700"/>
              </a:spcBef>
              <a:buClr>
                <a:srgbClr val="D6ECFF"/>
              </a:buClr>
              <a:buSzPct val="95000"/>
              <a:buNone/>
            </a:pPr>
            <a:r>
              <a:rPr lang="fr-FR" dirty="0">
                <a:solidFill>
                  <a:prstClr val="white"/>
                </a:solidFill>
                <a:latin typeface="Corbel"/>
              </a:rPr>
              <a:t>	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5640817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Technique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1942</TotalTime>
  <Words>705</Words>
  <Application>Microsoft Office PowerPoint</Application>
  <PresentationFormat>Affichage à l'écran (4:3)</PresentationFormat>
  <Paragraphs>141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Perspective</vt:lpstr>
      <vt:lpstr>HARCELEMENTS ENTRE ELEVES</vt:lpstr>
      <vt:lpstr>(Une) définition du harcèlement</vt:lpstr>
      <vt:lpstr>Le harcèlement : comment ça marche ?</vt:lpstr>
      <vt:lpstr>Le harcèlement : pourquoi ça marche ?</vt:lpstr>
      <vt:lpstr>Les obstacles au traitement du harcèlement dans la relation triangulaire</vt:lpstr>
      <vt:lpstr>Les obstacles à la prise en compte du harcèlement chez les professionnels du système éducatif</vt:lpstr>
      <vt:lpstr>Casser la dynamique du harcèlement </vt:lpstr>
      <vt:lpstr>Le harceleur : un profil moins rutilant qu’il n’y paraît </vt:lpstr>
      <vt:lpstr>Le socle minimal d’une politique de prévention du harcèlement… </vt:lpstr>
      <vt:lpstr>… à l’épreuve des contraintes de l’institution scolaire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bertrand</dc:creator>
  <cp:lastModifiedBy>bertrand</cp:lastModifiedBy>
  <cp:revision>149</cp:revision>
  <dcterms:created xsi:type="dcterms:W3CDTF">2015-03-01T17:15:54Z</dcterms:created>
  <dcterms:modified xsi:type="dcterms:W3CDTF">2015-11-11T22:27:04Z</dcterms:modified>
</cp:coreProperties>
</file>